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1D0"/>
    <a:srgbClr val="000000"/>
    <a:srgbClr val="C4CCBC"/>
    <a:srgbClr val="FF8989"/>
    <a:srgbClr val="2A6092"/>
    <a:srgbClr val="FF0000"/>
    <a:srgbClr val="969696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06" autoAdjust="0"/>
  </p:normalViewPr>
  <p:slideViewPr>
    <p:cSldViewPr>
      <p:cViewPr>
        <p:scale>
          <a:sx n="150" d="100"/>
          <a:sy n="150" d="100"/>
        </p:scale>
        <p:origin x="-588" y="372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4813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defTabSz="912739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8" y="1"/>
            <a:ext cx="2944813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 defTabSz="912739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46125"/>
            <a:ext cx="257651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6707"/>
            <a:ext cx="5438775" cy="446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0220"/>
            <a:ext cx="2944813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defTabSz="912739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8" y="9430220"/>
            <a:ext cx="2944813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 defTabSz="912739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6C368C6-36C6-4C98-8318-AB0333213A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151"/>
            <a:fld id="{999DE6FB-CEEB-45EF-A899-B05B422BFCA4}" type="slidenum">
              <a:rPr lang="it-IT" smtClean="0"/>
              <a:pPr defTabSz="911151"/>
              <a:t>1</a:t>
            </a:fld>
            <a:endParaRPr lang="it-IT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08142-1F4B-41B1-A938-33212D11E9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6ACA1-E96D-4F1A-9693-71697F2D5A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7C371-C41D-4C20-BF03-E06CAC26FC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1D9E-D062-4B85-AAA4-28CDE1721C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FBED7-4B89-48F0-A54E-0B91E2A3EF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A0C6-F2A8-421D-9F46-221287A707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AE9F9-879A-43CD-8BB9-F93E02B168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FE49-2ACB-4E8B-9511-1F0581D9E2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38DEF-9734-40E8-AFF0-F6F55F2CA6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135C7-CC58-43D6-9C33-349A5A600E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EC66A-183E-428A-8E0A-6B6CCC278F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3B7A65D-9F85-479C-B944-7D5FF088AE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46" descr="Takeda p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0847" y="9345489"/>
            <a:ext cx="1836581" cy="408558"/>
          </a:xfrm>
          <a:prstGeom prst="rect">
            <a:avLst/>
          </a:prstGeom>
          <a:noFill/>
        </p:spPr>
      </p:pic>
      <p:sp>
        <p:nvSpPr>
          <p:cNvPr id="2051" name="Rectangle 67"/>
          <p:cNvSpPr>
            <a:spLocks noChangeArrowheads="1"/>
          </p:cNvSpPr>
          <p:nvPr/>
        </p:nvSpPr>
        <p:spPr bwMode="auto">
          <a:xfrm>
            <a:off x="0" y="0"/>
            <a:ext cx="2205038" cy="7953396"/>
          </a:xfrm>
          <a:prstGeom prst="rect">
            <a:avLst/>
          </a:prstGeom>
          <a:solidFill>
            <a:srgbClr val="003366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2" name="Rectangle 157"/>
          <p:cNvSpPr>
            <a:spLocks noChangeArrowheads="1"/>
          </p:cNvSpPr>
          <p:nvPr/>
        </p:nvSpPr>
        <p:spPr bwMode="auto">
          <a:xfrm>
            <a:off x="0" y="5667380"/>
            <a:ext cx="2329997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chemeClr val="bg1"/>
                </a:solidFill>
              </a:rPr>
              <a:t>Per informazioni e  partecipazioni</a:t>
            </a:r>
          </a:p>
          <a:p>
            <a:endParaRPr lang="it-IT" sz="1200" b="1" dirty="0">
              <a:solidFill>
                <a:schemeClr val="bg1"/>
              </a:solidFill>
            </a:endParaRPr>
          </a:p>
          <a:p>
            <a:r>
              <a:rPr lang="it-IT" sz="1200" i="1" dirty="0">
                <a:solidFill>
                  <a:schemeClr val="bg1"/>
                </a:solidFill>
              </a:rPr>
              <a:t>Segreteria generale </a:t>
            </a:r>
          </a:p>
          <a:p>
            <a:r>
              <a:rPr lang="it-IT" sz="1200" dirty="0">
                <a:solidFill>
                  <a:schemeClr val="bg1"/>
                </a:solidFill>
              </a:rPr>
              <a:t>fondazione@lab-pa.com</a:t>
            </a:r>
          </a:p>
          <a:p>
            <a:r>
              <a:rPr lang="it-IT" sz="1200" dirty="0" err="1">
                <a:solidFill>
                  <a:schemeClr val="bg1"/>
                </a:solidFill>
              </a:rPr>
              <a:t>tel</a:t>
            </a:r>
            <a:r>
              <a:rPr lang="it-IT" sz="1200" dirty="0">
                <a:solidFill>
                  <a:schemeClr val="bg1"/>
                </a:solidFill>
              </a:rPr>
              <a:t> +39 06 3230983</a:t>
            </a:r>
          </a:p>
          <a:p>
            <a:endParaRPr lang="it-IT" sz="1200" dirty="0">
              <a:solidFill>
                <a:schemeClr val="bg1"/>
              </a:solidFill>
            </a:endParaRPr>
          </a:p>
          <a:p>
            <a:r>
              <a:rPr lang="it-IT" sz="1200" dirty="0">
                <a:solidFill>
                  <a:srgbClr val="DDDDDD"/>
                </a:solidFill>
              </a:rPr>
              <a:t>Fondazione </a:t>
            </a:r>
            <a:r>
              <a:rPr lang="it-IT" sz="1200" dirty="0" err="1">
                <a:solidFill>
                  <a:srgbClr val="DDDDDD"/>
                </a:solidFill>
              </a:rPr>
              <a:t>Lab</a:t>
            </a:r>
            <a:r>
              <a:rPr lang="it-IT" sz="1200" dirty="0">
                <a:solidFill>
                  <a:srgbClr val="DDDDDD"/>
                </a:solidFill>
              </a:rPr>
              <a:t> PA </a:t>
            </a:r>
          </a:p>
          <a:p>
            <a:r>
              <a:rPr lang="it-IT" sz="1200" dirty="0">
                <a:solidFill>
                  <a:srgbClr val="DDDDDD"/>
                </a:solidFill>
              </a:rPr>
              <a:t>Via degli </a:t>
            </a:r>
            <a:r>
              <a:rPr lang="it-IT" sz="1200" dirty="0" err="1">
                <a:solidFill>
                  <a:srgbClr val="DDDDDD"/>
                </a:solidFill>
              </a:rPr>
              <a:t>Scialoja</a:t>
            </a:r>
            <a:r>
              <a:rPr lang="it-IT" sz="1200" dirty="0">
                <a:solidFill>
                  <a:srgbClr val="DDDDDD"/>
                </a:solidFill>
              </a:rPr>
              <a:t> 3, </a:t>
            </a:r>
          </a:p>
          <a:p>
            <a:r>
              <a:rPr lang="it-IT" sz="1200" dirty="0">
                <a:solidFill>
                  <a:srgbClr val="DDDDDD"/>
                </a:solidFill>
              </a:rPr>
              <a:t>00196 Roma</a:t>
            </a:r>
          </a:p>
          <a:p>
            <a:r>
              <a:rPr lang="it-IT" sz="1200" dirty="0" smtClean="0">
                <a:solidFill>
                  <a:srgbClr val="DDDDDD"/>
                </a:solidFill>
              </a:rPr>
              <a:t>www.lab-pa.com                 </a:t>
            </a:r>
            <a:r>
              <a:rPr lang="it-IT" sz="1200" i="1" dirty="0" smtClean="0">
                <a:solidFill>
                  <a:srgbClr val="DDDDDD"/>
                </a:solidFill>
              </a:rPr>
              <a:t> </a:t>
            </a:r>
            <a:r>
              <a:rPr lang="it-IT" sz="1200" i="1" dirty="0">
                <a:solidFill>
                  <a:srgbClr val="DDDDDD"/>
                </a:solidFill>
              </a:rPr>
              <a:t>R.S.V.P</a:t>
            </a:r>
            <a:r>
              <a:rPr lang="it-IT" sz="1200" dirty="0">
                <a:solidFill>
                  <a:srgbClr val="DDDDDD"/>
                </a:solidFill>
              </a:rPr>
              <a:t>.</a:t>
            </a:r>
          </a:p>
        </p:txBody>
      </p:sp>
      <p:sp>
        <p:nvSpPr>
          <p:cNvPr id="2053" name="Rectangle 159"/>
          <p:cNvSpPr>
            <a:spLocks noChangeArrowheads="1"/>
          </p:cNvSpPr>
          <p:nvPr/>
        </p:nvSpPr>
        <p:spPr bwMode="auto">
          <a:xfrm>
            <a:off x="0" y="2738422"/>
            <a:ext cx="8937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8900" b="1" dirty="0">
                <a:solidFill>
                  <a:schemeClr val="bg1"/>
                </a:solidFill>
                <a:latin typeface="Franklin Gothic Book" pitchFamily="34" charset="0"/>
              </a:rPr>
              <a:t>4</a:t>
            </a:r>
            <a:r>
              <a:rPr lang="it-IT" sz="8900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endParaRPr lang="it-IT" sz="8900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2054" name="Rectangle 160"/>
          <p:cNvSpPr>
            <a:spLocks noChangeArrowheads="1"/>
          </p:cNvSpPr>
          <p:nvPr/>
        </p:nvSpPr>
        <p:spPr bwMode="auto">
          <a:xfrm>
            <a:off x="785794" y="3055927"/>
            <a:ext cx="1943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  <a:latin typeface="Franklin Gothic Book" pitchFamily="34" charset="0"/>
              </a:rPr>
              <a:t>Convegno</a:t>
            </a:r>
            <a:endParaRPr lang="it-IT" sz="2000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2055" name="Rectangle 162"/>
          <p:cNvSpPr>
            <a:spLocks noChangeArrowheads="1"/>
          </p:cNvSpPr>
          <p:nvPr/>
        </p:nvSpPr>
        <p:spPr bwMode="auto">
          <a:xfrm>
            <a:off x="0" y="2452670"/>
            <a:ext cx="1773237" cy="230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La Fondazione </a:t>
            </a:r>
            <a:r>
              <a:rPr lang="it-IT" b="1" dirty="0" err="1">
                <a:solidFill>
                  <a:schemeClr val="bg1"/>
                </a:solidFill>
              </a:rPr>
              <a:t>Lab</a:t>
            </a:r>
            <a:r>
              <a:rPr lang="it-IT" b="1" dirty="0">
                <a:solidFill>
                  <a:schemeClr val="bg1"/>
                </a:solidFill>
              </a:rPr>
              <a:t> PA presenta:</a:t>
            </a:r>
          </a:p>
        </p:txBody>
      </p:sp>
      <p:sp>
        <p:nvSpPr>
          <p:cNvPr id="2056" name="Line 163"/>
          <p:cNvSpPr>
            <a:spLocks noChangeShapeType="1"/>
          </p:cNvSpPr>
          <p:nvPr/>
        </p:nvSpPr>
        <p:spPr bwMode="auto">
          <a:xfrm>
            <a:off x="857232" y="3024174"/>
            <a:ext cx="0" cy="792163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6" name="Rectangle 164"/>
          <p:cNvSpPr>
            <a:spLocks noChangeArrowheads="1"/>
          </p:cNvSpPr>
          <p:nvPr/>
        </p:nvSpPr>
        <p:spPr bwMode="auto">
          <a:xfrm>
            <a:off x="857232" y="3555993"/>
            <a:ext cx="977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it-IT" sz="2000" b="1" dirty="0" smtClean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  <a:cs typeface="Arial" pitchFamily="34" charset="0"/>
              </a:rPr>
              <a:t>2012</a:t>
            </a:r>
            <a:endParaRPr lang="it-IT" sz="2000" b="1" dirty="0">
              <a:solidFill>
                <a:schemeClr val="bg1">
                  <a:lumMod val="65000"/>
                </a:schemeClr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2058" name="Rectangle 165"/>
          <p:cNvSpPr>
            <a:spLocks noChangeArrowheads="1"/>
          </p:cNvSpPr>
          <p:nvPr/>
        </p:nvSpPr>
        <p:spPr bwMode="auto">
          <a:xfrm>
            <a:off x="0" y="3952868"/>
            <a:ext cx="2592387" cy="19082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latin typeface="Franklin Gothic Book" pitchFamily="34" charset="0"/>
              </a:rPr>
              <a:t>Roma</a:t>
            </a:r>
            <a:r>
              <a:rPr lang="it-IT" sz="1800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</a:p>
          <a:p>
            <a:endParaRPr lang="it-IT" sz="1800" dirty="0">
              <a:solidFill>
                <a:schemeClr val="bg1"/>
              </a:solidFill>
              <a:latin typeface="Franklin Gothic Book" pitchFamily="34" charset="0"/>
            </a:endParaRPr>
          </a:p>
          <a:p>
            <a:r>
              <a:rPr lang="it-IT" sz="1800" dirty="0" smtClean="0">
                <a:solidFill>
                  <a:schemeClr val="bg1"/>
                </a:solidFill>
                <a:latin typeface="Franklin Gothic Demi" pitchFamily="34" charset="0"/>
              </a:rPr>
              <a:t>2 marzo 2012</a:t>
            </a:r>
            <a:endParaRPr lang="it-IT" sz="1800" dirty="0">
              <a:solidFill>
                <a:schemeClr val="bg1"/>
              </a:solidFill>
              <a:latin typeface="Franklin Gothic Demi" pitchFamily="34" charset="0"/>
            </a:endParaRPr>
          </a:p>
          <a:p>
            <a:r>
              <a:rPr lang="it-IT" sz="1800" i="1" dirty="0">
                <a:solidFill>
                  <a:schemeClr val="bg1"/>
                </a:solidFill>
                <a:latin typeface="Franklin Gothic Book" pitchFamily="34" charset="0"/>
              </a:rPr>
              <a:t>Camera dei Deputati</a:t>
            </a:r>
            <a:endParaRPr lang="it-IT" sz="1800" dirty="0">
              <a:solidFill>
                <a:schemeClr val="bg1"/>
              </a:solidFill>
              <a:latin typeface="Franklin Gothic Book" pitchFamily="34" charset="0"/>
            </a:endParaRPr>
          </a:p>
          <a:p>
            <a:r>
              <a:rPr lang="it-IT" sz="1800" dirty="0">
                <a:solidFill>
                  <a:schemeClr val="bg1"/>
                </a:solidFill>
                <a:latin typeface="Franklin Gothic Book" pitchFamily="34" charset="0"/>
              </a:rPr>
              <a:t>(Sala delle colonne)</a:t>
            </a:r>
          </a:p>
          <a:p>
            <a:r>
              <a:rPr lang="it-IT" sz="1400" dirty="0">
                <a:solidFill>
                  <a:schemeClr val="bg1"/>
                </a:solidFill>
                <a:latin typeface="Franklin Gothic Book" pitchFamily="34" charset="0"/>
              </a:rPr>
              <a:t>Via </a:t>
            </a:r>
            <a:r>
              <a:rPr lang="it-IT" sz="1400" i="1" dirty="0">
                <a:solidFill>
                  <a:schemeClr val="bg1"/>
                </a:solidFill>
                <a:latin typeface="Franklin Gothic Book" pitchFamily="34" charset="0"/>
              </a:rPr>
              <a:t>Poli</a:t>
            </a:r>
            <a:r>
              <a:rPr lang="it-IT" sz="1400" dirty="0">
                <a:solidFill>
                  <a:schemeClr val="bg1"/>
                </a:solidFill>
                <a:latin typeface="Franklin Gothic Book" pitchFamily="34" charset="0"/>
              </a:rPr>
              <a:t>, 13/19</a:t>
            </a:r>
            <a:endParaRPr lang="it-IT" sz="1400" dirty="0">
              <a:solidFill>
                <a:srgbClr val="DDDDDD"/>
              </a:solidFill>
              <a:latin typeface="Franklin Gothic Book" pitchFamily="34" charset="0"/>
            </a:endParaRPr>
          </a:p>
          <a:p>
            <a:endParaRPr lang="it-IT" sz="1200" b="1" dirty="0">
              <a:solidFill>
                <a:srgbClr val="DDDDDD"/>
              </a:solidFill>
              <a:latin typeface="Franklin Gothic Book" pitchFamily="34" charset="0"/>
            </a:endParaRPr>
          </a:p>
        </p:txBody>
      </p:sp>
      <p:sp>
        <p:nvSpPr>
          <p:cNvPr id="2059" name="Rectangle 166"/>
          <p:cNvSpPr>
            <a:spLocks noChangeArrowheads="1"/>
          </p:cNvSpPr>
          <p:nvPr/>
        </p:nvSpPr>
        <p:spPr bwMode="auto">
          <a:xfrm>
            <a:off x="142852" y="8024834"/>
            <a:ext cx="1141413" cy="23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it-IT" sz="700" i="1" dirty="0" smtClean="0">
                <a:solidFill>
                  <a:schemeClr val="accent6"/>
                </a:solidFill>
              </a:rPr>
              <a:t>In  collaborazione con</a:t>
            </a:r>
          </a:p>
          <a:p>
            <a:r>
              <a:rPr lang="it-IT" sz="800" dirty="0" smtClean="0">
                <a:solidFill>
                  <a:schemeClr val="bg1"/>
                </a:solidFill>
                <a:latin typeface="Franklin Gothic Demi" pitchFamily="34" charset="0"/>
              </a:rPr>
              <a:t> </a:t>
            </a:r>
            <a:endParaRPr lang="it-IT" sz="8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2060" name="Rectangle 168"/>
          <p:cNvSpPr>
            <a:spLocks noChangeArrowheads="1"/>
          </p:cNvSpPr>
          <p:nvPr/>
        </p:nvSpPr>
        <p:spPr bwMode="auto">
          <a:xfrm>
            <a:off x="609584" y="2238356"/>
            <a:ext cx="4619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Franklin Gothic Book" pitchFamily="34" charset="0"/>
              </a:rPr>
              <a:t>°</a:t>
            </a:r>
            <a:r>
              <a:rPr lang="it-IT" sz="8900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</a:p>
        </p:txBody>
      </p:sp>
      <p:pic>
        <p:nvPicPr>
          <p:cNvPr id="2061" name="Picture 25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03344" y="8390334"/>
            <a:ext cx="9295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magine 6" descr="LOGO_LAB_PA_FONDO_SCURO1_m.eps"/>
          <p:cNvPicPr>
            <a:picLocks noChangeAspect="1"/>
          </p:cNvPicPr>
          <p:nvPr/>
        </p:nvPicPr>
        <p:blipFill>
          <a:blip r:embed="rId5" cstate="print"/>
          <a:srcRect b="16788"/>
          <a:stretch>
            <a:fillRect/>
          </a:stretch>
        </p:blipFill>
        <p:spPr bwMode="auto">
          <a:xfrm>
            <a:off x="341313" y="49213"/>
            <a:ext cx="1397000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" name="Rectangle 954"/>
          <p:cNvSpPr>
            <a:spLocks noChangeArrowheads="1"/>
          </p:cNvSpPr>
          <p:nvPr/>
        </p:nvSpPr>
        <p:spPr bwMode="auto">
          <a:xfrm>
            <a:off x="106363" y="2319338"/>
            <a:ext cx="1963737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tabLst>
                <a:tab pos="1612900" algn="l"/>
                <a:tab pos="1701800" algn="l"/>
              </a:tabLst>
              <a:defRPr/>
            </a:pPr>
            <a:r>
              <a:rPr lang="it-IT" sz="800" dirty="0">
                <a:solidFill>
                  <a:schemeClr val="bg1"/>
                </a:solidFill>
                <a:latin typeface="Franklin Gothic Demi" pitchFamily="34" charset="0"/>
                <a:cs typeface="Arial" pitchFamily="34" charset="0"/>
              </a:rPr>
              <a:t> </a:t>
            </a:r>
          </a:p>
        </p:txBody>
      </p:sp>
      <p:sp>
        <p:nvSpPr>
          <p:cNvPr id="2064" name="Line 981"/>
          <p:cNvSpPr>
            <a:spLocks noChangeShapeType="1"/>
          </p:cNvSpPr>
          <p:nvPr/>
        </p:nvSpPr>
        <p:spPr bwMode="auto">
          <a:xfrm flipV="1">
            <a:off x="2244725" y="2651113"/>
            <a:ext cx="1800225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5" name="Rectangle 1100"/>
          <p:cNvSpPr>
            <a:spLocks noChangeArrowheads="1"/>
          </p:cNvSpPr>
          <p:nvPr/>
        </p:nvSpPr>
        <p:spPr bwMode="auto">
          <a:xfrm>
            <a:off x="2133600" y="4665663"/>
            <a:ext cx="472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indent="361950">
              <a:tabLst>
                <a:tab pos="182563" algn="l"/>
                <a:tab pos="361950" algn="l"/>
              </a:tabLst>
            </a:pPr>
            <a:r>
              <a:rPr lang="it-IT" sz="800"/>
              <a:t> </a:t>
            </a:r>
          </a:p>
          <a:p>
            <a:pPr indent="361950">
              <a:tabLst>
                <a:tab pos="182563" algn="l"/>
                <a:tab pos="361950" algn="l"/>
              </a:tabLst>
            </a:pPr>
            <a:r>
              <a:rPr lang="it-IT" sz="800"/>
              <a:t> </a:t>
            </a:r>
            <a:endParaRPr lang="it-IT" sz="800" b="1" i="1">
              <a:solidFill>
                <a:schemeClr val="bg2"/>
              </a:solidFill>
            </a:endParaRPr>
          </a:p>
        </p:txBody>
      </p:sp>
      <p:sp>
        <p:nvSpPr>
          <p:cNvPr id="2066" name="Rectangle 1101"/>
          <p:cNvSpPr>
            <a:spLocks noChangeArrowheads="1"/>
          </p:cNvSpPr>
          <p:nvPr/>
        </p:nvSpPr>
        <p:spPr bwMode="auto">
          <a:xfrm>
            <a:off x="2060575" y="5745163"/>
            <a:ext cx="45370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tabLst>
                <a:tab pos="182563" algn="l"/>
                <a:tab pos="357188" algn="l"/>
                <a:tab pos="450850" algn="l"/>
                <a:tab pos="539750" algn="l"/>
              </a:tabLst>
            </a:pPr>
            <a:r>
              <a:rPr lang="it-IT" sz="800"/>
              <a:t>		</a:t>
            </a:r>
            <a:endParaRPr lang="it-IT" sz="800" b="1" i="1">
              <a:solidFill>
                <a:schemeClr val="bg2"/>
              </a:solidFill>
            </a:endParaRPr>
          </a:p>
        </p:txBody>
      </p:sp>
      <p:sp>
        <p:nvSpPr>
          <p:cNvPr id="2067" name="Rectangle 1105"/>
          <p:cNvSpPr>
            <a:spLocks noChangeArrowheads="1"/>
          </p:cNvSpPr>
          <p:nvPr/>
        </p:nvSpPr>
        <p:spPr bwMode="auto">
          <a:xfrm>
            <a:off x="2133600" y="7286625"/>
            <a:ext cx="42211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tabLst>
                <a:tab pos="182563" algn="l"/>
                <a:tab pos="357188" algn="l"/>
              </a:tabLst>
            </a:pPr>
            <a:r>
              <a:rPr lang="it-IT"/>
              <a:t>		</a:t>
            </a:r>
            <a:endParaRPr lang="it-IT" sz="800" b="1" i="1">
              <a:solidFill>
                <a:schemeClr val="bg2"/>
              </a:solidFill>
            </a:endParaRPr>
          </a:p>
        </p:txBody>
      </p:sp>
      <p:sp>
        <p:nvSpPr>
          <p:cNvPr id="2068" name="Rectangle 1108"/>
          <p:cNvSpPr>
            <a:spLocks noChangeArrowheads="1"/>
          </p:cNvSpPr>
          <p:nvPr/>
        </p:nvSpPr>
        <p:spPr bwMode="auto">
          <a:xfrm>
            <a:off x="5346700" y="3098788"/>
            <a:ext cx="576262" cy="92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it-IT" sz="600" b="1">
                <a:solidFill>
                  <a:srgbClr val="969696"/>
                </a:solidFill>
                <a:latin typeface="Franklin Gothic Demi" pitchFamily="34" charset="0"/>
              </a:rPr>
              <a:t> </a:t>
            </a:r>
            <a:r>
              <a:rPr lang="it-IT" sz="400" b="1">
                <a:solidFill>
                  <a:srgbClr val="969696"/>
                </a:solidFill>
                <a:latin typeface="Eurostile" pitchFamily="34" charset="0"/>
                <a:cs typeface="Times New Roman" pitchFamily="18" charset="0"/>
              </a:rPr>
              <a:t>COMUNE</a:t>
            </a:r>
            <a:r>
              <a:rPr lang="it-IT" sz="400" b="1">
                <a:solidFill>
                  <a:schemeClr val="bg2"/>
                </a:solidFill>
                <a:latin typeface="Franklin Gothic Demi" pitchFamily="34" charset="0"/>
              </a:rPr>
              <a:t> </a:t>
            </a:r>
            <a:r>
              <a:rPr lang="it-IT" sz="400" b="1">
                <a:solidFill>
                  <a:srgbClr val="969696"/>
                </a:solidFill>
                <a:latin typeface="Eurostile" pitchFamily="34" charset="0"/>
                <a:cs typeface="Times New Roman" pitchFamily="18" charset="0"/>
              </a:rPr>
              <a:t>DI ROMA</a:t>
            </a:r>
            <a:r>
              <a:rPr lang="it-IT" sz="600" b="1">
                <a:solidFill>
                  <a:srgbClr val="969696"/>
                </a:solidFill>
                <a:latin typeface="Franklin Gothic Demi" pitchFamily="34" charset="0"/>
              </a:rPr>
              <a:t>                                                    </a:t>
            </a:r>
          </a:p>
        </p:txBody>
      </p:sp>
      <p:pic>
        <p:nvPicPr>
          <p:cNvPr id="2069" name="Picture 11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49487" y="2733663"/>
            <a:ext cx="10080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11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8775" y="2733663"/>
            <a:ext cx="2682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5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65637" y="2733663"/>
            <a:ext cx="863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5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30575" y="2733663"/>
            <a:ext cx="10064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3" name="Rectangle 954"/>
          <p:cNvSpPr>
            <a:spLocks noChangeArrowheads="1"/>
          </p:cNvSpPr>
          <p:nvPr/>
        </p:nvSpPr>
        <p:spPr bwMode="auto">
          <a:xfrm>
            <a:off x="4122737" y="2592375"/>
            <a:ext cx="1081088" cy="350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tabLst>
                <a:tab pos="1612900" algn="l"/>
                <a:tab pos="1701800" algn="l"/>
              </a:tabLst>
            </a:pPr>
            <a:r>
              <a:rPr lang="it-IT" sz="800">
                <a:solidFill>
                  <a:schemeClr val="bg2"/>
                </a:solidFill>
                <a:latin typeface="Franklin Gothic Demi" pitchFamily="34" charset="0"/>
              </a:rPr>
              <a:t> e con il patrocinio di</a:t>
            </a:r>
          </a:p>
          <a:p>
            <a:pPr>
              <a:tabLst>
                <a:tab pos="1612900" algn="l"/>
                <a:tab pos="1701800" algn="l"/>
              </a:tabLst>
            </a:pPr>
            <a:endParaRPr lang="it-IT" sz="800">
              <a:solidFill>
                <a:schemeClr val="bg2"/>
              </a:solidFill>
              <a:latin typeface="Franklin Gothic Demi" pitchFamily="34" charset="0"/>
            </a:endParaRPr>
          </a:p>
          <a:p>
            <a:pPr>
              <a:tabLst>
                <a:tab pos="1612900" algn="l"/>
                <a:tab pos="1701800" algn="l"/>
              </a:tabLst>
            </a:pPr>
            <a:r>
              <a:rPr lang="it-IT" sz="700">
                <a:solidFill>
                  <a:srgbClr val="969696"/>
                </a:solidFill>
                <a:latin typeface="Franklin Gothic Demi" pitchFamily="34" charset="0"/>
              </a:rPr>
              <a:t> </a:t>
            </a:r>
          </a:p>
        </p:txBody>
      </p:sp>
      <p:sp>
        <p:nvSpPr>
          <p:cNvPr id="2074" name="Line 981"/>
          <p:cNvSpPr>
            <a:spLocks noChangeShapeType="1"/>
          </p:cNvSpPr>
          <p:nvPr/>
        </p:nvSpPr>
        <p:spPr bwMode="auto">
          <a:xfrm flipV="1">
            <a:off x="2249487" y="3238488"/>
            <a:ext cx="4581525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59" name="Rectangle 57"/>
          <p:cNvSpPr>
            <a:spLocks noChangeArrowheads="1"/>
          </p:cNvSpPr>
          <p:nvPr/>
        </p:nvSpPr>
        <p:spPr bwMode="auto">
          <a:xfrm>
            <a:off x="0" y="2508250"/>
            <a:ext cx="2060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it-IT" dirty="0">
              <a:solidFill>
                <a:schemeClr val="bg1">
                  <a:lumMod val="85000"/>
                </a:schemeClr>
              </a:solidFill>
              <a:latin typeface="Franklin Gothic Demi" pitchFamily="34" charset="0"/>
              <a:cs typeface="Arial" pitchFamily="34" charset="0"/>
            </a:endParaRPr>
          </a:p>
          <a:p>
            <a:pPr>
              <a:defRPr/>
            </a:pPr>
            <a:r>
              <a:rPr lang="it-IT" dirty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 </a:t>
            </a:r>
          </a:p>
        </p:txBody>
      </p:sp>
      <p:pic>
        <p:nvPicPr>
          <p:cNvPr id="2076" name="Picture 52" descr="C:\Users\User1\SALA_DELLE_COLONNE_BAT_3516.jpg"/>
          <p:cNvPicPr>
            <a:picLocks noChangeAspect="1" noChangeArrowheads="1"/>
          </p:cNvPicPr>
          <p:nvPr/>
        </p:nvPicPr>
        <p:blipFill>
          <a:blip r:embed="rId10" cstate="print"/>
          <a:srcRect t="17305"/>
          <a:stretch>
            <a:fillRect/>
          </a:stretch>
        </p:blipFill>
        <p:spPr bwMode="auto">
          <a:xfrm>
            <a:off x="4483100" y="0"/>
            <a:ext cx="2376488" cy="13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7" name="Picture 51" descr="http://economia.tuttogratis.it/wp-content/uploads/2010/03/t_600x400montecitorio.jpg"/>
          <p:cNvPicPr>
            <a:picLocks noChangeAspect="1" noChangeArrowheads="1"/>
          </p:cNvPicPr>
          <p:nvPr/>
        </p:nvPicPr>
        <p:blipFill>
          <a:blip r:embed="rId11" cstate="print"/>
          <a:srcRect l="8504" t="14999" r="9293" b="15858"/>
          <a:stretch>
            <a:fillRect/>
          </a:stretch>
        </p:blipFill>
        <p:spPr bwMode="auto">
          <a:xfrm>
            <a:off x="2179638" y="0"/>
            <a:ext cx="2303462" cy="13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" name="Picture 4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57628" y="9548358"/>
            <a:ext cx="1227556" cy="19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9" name="Picture 2" descr="C:\Users\User1\Desktop\logo_sapienza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67387" y="2747950"/>
            <a:ext cx="10906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6" name="Rectangle 1095"/>
          <p:cNvSpPr>
            <a:spLocks noChangeArrowheads="1"/>
          </p:cNvSpPr>
          <p:nvPr/>
        </p:nvSpPr>
        <p:spPr bwMode="auto">
          <a:xfrm>
            <a:off x="2276474" y="3452802"/>
            <a:ext cx="4510111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8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09.00     </a:t>
            </a:r>
            <a:r>
              <a:rPr lang="it-IT" sz="800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	</a:t>
            </a:r>
            <a:r>
              <a:rPr lang="it-IT" sz="800" b="1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Registrazione dei </a:t>
            </a:r>
            <a:r>
              <a:rPr lang="it-IT" sz="800" b="1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partecipanti</a:t>
            </a: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800" b="1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300" b="1" dirty="0"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800" dirty="0" smtClean="0">
                <a:cs typeface="Arial" pitchFamily="34" charset="0"/>
              </a:rPr>
              <a:t> 9.15</a:t>
            </a:r>
            <a:r>
              <a:rPr lang="it-IT" sz="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it-IT" sz="800" dirty="0">
                <a:latin typeface="Arial" pitchFamily="34" charset="0"/>
                <a:cs typeface="Arial" pitchFamily="34" charset="0"/>
              </a:rPr>
              <a:t>	</a:t>
            </a:r>
            <a:r>
              <a:rPr lang="it-IT" sz="8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t-IT" sz="800" b="1" dirty="0" smtClean="0">
                <a:cs typeface="Arial" pitchFamily="34" charset="0"/>
              </a:rPr>
              <a:t>pertura </a:t>
            </a:r>
            <a:r>
              <a:rPr lang="it-IT" sz="800" b="1" dirty="0">
                <a:cs typeface="Arial" pitchFamily="34" charset="0"/>
              </a:rPr>
              <a:t>dei lavori </a:t>
            </a: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dirty="0">
                <a:solidFill>
                  <a:srgbClr val="72A1D0"/>
                </a:solidFill>
                <a:latin typeface="Arial" pitchFamily="34" charset="0"/>
                <a:cs typeface="Arial" pitchFamily="34" charset="0"/>
              </a:rPr>
              <a:t>            	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Prof. Andrea </a:t>
            </a:r>
            <a:r>
              <a:rPr lang="it-IT" sz="800" b="1" i="1" dirty="0" err="1" smtClean="0">
                <a:solidFill>
                  <a:srgbClr val="72A1D0"/>
                </a:solidFill>
                <a:cs typeface="Arial" pitchFamily="34" charset="0"/>
              </a:rPr>
              <a:t>Monorchio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(</a:t>
            </a:r>
            <a:r>
              <a:rPr lang="it-IT" sz="800" b="1" i="1" dirty="0">
                <a:solidFill>
                  <a:srgbClr val="72A1D0"/>
                </a:solidFill>
                <a:cs typeface="Arial" pitchFamily="34" charset="0"/>
              </a:rPr>
              <a:t>Presidente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Onorario Fondazione </a:t>
            </a:r>
            <a:r>
              <a:rPr lang="it-IT" sz="800" b="1" i="1" dirty="0" err="1">
                <a:solidFill>
                  <a:srgbClr val="72A1D0"/>
                </a:solidFill>
                <a:cs typeface="Arial" pitchFamily="34" charset="0"/>
              </a:rPr>
              <a:t>Lab</a:t>
            </a:r>
            <a:r>
              <a:rPr lang="it-IT" sz="800" b="1" i="1" dirty="0">
                <a:solidFill>
                  <a:srgbClr val="72A1D0"/>
                </a:solidFill>
                <a:cs typeface="Arial" pitchFamily="34" charset="0"/>
              </a:rPr>
              <a:t> PA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)</a:t>
            </a: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800" b="1" i="1" dirty="0" smtClean="0">
              <a:solidFill>
                <a:srgbClr val="72A1D0"/>
              </a:solidFill>
              <a:cs typeface="Arial" pitchFamily="34" charset="0"/>
            </a:endParaRPr>
          </a:p>
          <a:p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               </a:t>
            </a:r>
            <a:r>
              <a:rPr lang="it-IT" sz="800" b="1" dirty="0" smtClean="0">
                <a:cs typeface="Arial" pitchFamily="34" charset="0"/>
              </a:rPr>
              <a:t>Saluti istituzionali</a:t>
            </a:r>
          </a:p>
          <a:p>
            <a:r>
              <a:rPr lang="it-IT" sz="800" b="1" dirty="0" smtClean="0"/>
              <a:t>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              </a:t>
            </a:r>
          </a:p>
          <a:p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               </a:t>
            </a:r>
            <a:r>
              <a:rPr lang="it-IT" sz="800" b="1" dirty="0" smtClean="0">
                <a:cs typeface="Arial" pitchFamily="34" charset="0"/>
              </a:rPr>
              <a:t>Il ruolo della Corte dei Conti</a:t>
            </a:r>
          </a:p>
          <a:p>
            <a:r>
              <a:rPr lang="it-IT" sz="800" b="1" dirty="0" smtClean="0"/>
              <a:t>               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Dott. Luigi </a:t>
            </a:r>
            <a:r>
              <a:rPr lang="it-IT" sz="800" b="1" i="1" dirty="0" err="1" smtClean="0">
                <a:solidFill>
                  <a:srgbClr val="72A1D0"/>
                </a:solidFill>
                <a:cs typeface="Arial" pitchFamily="34" charset="0"/>
              </a:rPr>
              <a:t>Giampaolino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(Presidente della Corte dei Conti)</a:t>
            </a:r>
          </a:p>
          <a:p>
            <a:endParaRPr lang="it-IT" sz="800" b="1" i="1" dirty="0" smtClean="0">
              <a:solidFill>
                <a:srgbClr val="72A1D0"/>
              </a:solidFill>
              <a:cs typeface="Arial" pitchFamily="34" charset="0"/>
            </a:endParaRPr>
          </a:p>
          <a:p>
            <a:r>
              <a:rPr lang="it-IT" sz="800" b="1" dirty="0" smtClean="0">
                <a:cs typeface="Arial" pitchFamily="34" charset="0"/>
              </a:rPr>
              <a:t>                </a:t>
            </a:r>
            <a:r>
              <a:rPr lang="it-IT" sz="800" b="1" dirty="0" err="1" smtClean="0">
                <a:cs typeface="Arial" pitchFamily="34" charset="0"/>
              </a:rPr>
              <a:t>ll</a:t>
            </a:r>
            <a:r>
              <a:rPr lang="it-IT" sz="800" b="1" dirty="0" smtClean="0">
                <a:cs typeface="Arial" pitchFamily="34" charset="0"/>
              </a:rPr>
              <a:t> controllo della spesa pubblica</a:t>
            </a:r>
          </a:p>
          <a:p>
            <a:r>
              <a:rPr lang="it-IT" sz="800" b="1" dirty="0" smtClean="0"/>
              <a:t>               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Dott. Mario </a:t>
            </a:r>
            <a:r>
              <a:rPr lang="it-IT" sz="800" b="1" i="1" dirty="0" err="1" smtClean="0">
                <a:solidFill>
                  <a:srgbClr val="72A1D0"/>
                </a:solidFill>
                <a:cs typeface="Arial" pitchFamily="34" charset="0"/>
              </a:rPr>
              <a:t>Canzio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(Ragioniere Generale dello Stato)  </a:t>
            </a:r>
          </a:p>
          <a:p>
            <a:endParaRPr lang="it-IT" sz="800" b="1" i="1" dirty="0" smtClean="0">
              <a:solidFill>
                <a:srgbClr val="72A1D0"/>
              </a:solidFill>
              <a:cs typeface="Arial" pitchFamily="34" charset="0"/>
            </a:endParaRP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dirty="0" smtClean="0">
                <a:cs typeface="Arial" pitchFamily="34" charset="0"/>
              </a:rPr>
              <a:t>L’evoluzione normativa dei controlli pubblici in Italia</a:t>
            </a: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700" b="1" dirty="0" smtClean="0">
                <a:cs typeface="Arial" pitchFamily="34" charset="0"/>
              </a:rPr>
              <a:t>                 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Dott. Rosario Scalia (Consigliere della Corte dei Conti)</a:t>
            </a: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		</a:t>
            </a:r>
          </a:p>
          <a:p>
            <a:r>
              <a:rPr lang="it-IT" sz="800" b="1" dirty="0" smtClean="0">
                <a:cs typeface="Arial" pitchFamily="34" charset="0"/>
              </a:rPr>
              <a:t>                l controlli amministrativi e il principio del merito</a:t>
            </a:r>
          </a:p>
          <a:p>
            <a:r>
              <a:rPr lang="it-IT" sz="800" b="1" dirty="0" smtClean="0"/>
              <a:t>               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Prof. Bernardo Sergio Mattarella (Professore Ordinario Università di Siena)  </a:t>
            </a:r>
          </a:p>
          <a:p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                </a:t>
            </a:r>
          </a:p>
          <a:p>
            <a:pPr marL="361950">
              <a:defRPr/>
            </a:pPr>
            <a:r>
              <a:rPr lang="it-IT" sz="800" b="1" dirty="0" smtClean="0">
                <a:cs typeface="Arial" pitchFamily="34" charset="0"/>
              </a:rPr>
              <a:t>Una proposta di legge quadro sul Sistema dei controlli nella PA	</a:t>
            </a: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dirty="0" smtClean="0">
                <a:cs typeface="Arial" pitchFamily="34" charset="0"/>
              </a:rPr>
              <a:t>                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Dott. Roberto Piccinini (Vice Presidente Fondazione </a:t>
            </a:r>
            <a:r>
              <a:rPr lang="it-IT" sz="800" b="1" i="1" dirty="0" err="1" smtClean="0">
                <a:solidFill>
                  <a:srgbClr val="72A1D0"/>
                </a:solidFill>
                <a:cs typeface="Arial" pitchFamily="34" charset="0"/>
              </a:rPr>
              <a:t>Lab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PA)</a:t>
            </a:r>
          </a:p>
          <a:p>
            <a:endParaRPr lang="it-IT" sz="800" b="1" i="1" dirty="0" smtClean="0">
              <a:solidFill>
                <a:srgbClr val="72A1D0"/>
              </a:solidFill>
              <a:cs typeface="Arial" pitchFamily="34" charset="0"/>
            </a:endParaRPr>
          </a:p>
          <a:p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 </a:t>
            </a:r>
            <a:r>
              <a:rPr lang="it-IT" sz="800" dirty="0" smtClean="0">
                <a:cs typeface="Arial" pitchFamily="34" charset="0"/>
              </a:rPr>
              <a:t>11,30    Coffee break</a:t>
            </a:r>
            <a:endParaRPr lang="it-IT" sz="800" b="1" i="1" dirty="0" smtClean="0">
              <a:cs typeface="Arial" pitchFamily="34" charset="0"/>
            </a:endParaRPr>
          </a:p>
          <a:p>
            <a:endParaRPr lang="it-IT" sz="800" b="1" dirty="0" smtClean="0">
              <a:cs typeface="Arial" pitchFamily="34" charset="0"/>
            </a:endParaRPr>
          </a:p>
          <a:p>
            <a:pPr marL="361950">
              <a:defRPr/>
            </a:pPr>
            <a:r>
              <a:rPr lang="it-IT" sz="800" b="1" dirty="0" smtClean="0">
                <a:cs typeface="Arial" pitchFamily="34" charset="0"/>
              </a:rPr>
              <a:t>Uno studio sui modelli  di controllo applicabili </a:t>
            </a: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dirty="0" smtClean="0">
                <a:cs typeface="Arial" pitchFamily="34" charset="0"/>
              </a:rPr>
              <a:t>                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Dott. Ruggero Battisti (Segretario Generale Fondazione </a:t>
            </a:r>
            <a:r>
              <a:rPr lang="it-IT" sz="800" b="1" i="1" dirty="0" err="1" smtClean="0">
                <a:solidFill>
                  <a:srgbClr val="72A1D0"/>
                </a:solidFill>
                <a:cs typeface="Arial" pitchFamily="34" charset="0"/>
              </a:rPr>
              <a:t>Lab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PA)</a:t>
            </a: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300" b="1" i="1" dirty="0">
              <a:solidFill>
                <a:srgbClr val="72A1D0"/>
              </a:solidFill>
              <a:cs typeface="Arial" pitchFamily="34" charset="0"/>
            </a:endParaRPr>
          </a:p>
          <a:p>
            <a:pPr marL="361950"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300" b="1" i="1" dirty="0" smtClean="0">
              <a:solidFill>
                <a:srgbClr val="72A1D0"/>
              </a:solidFill>
              <a:cs typeface="Arial" pitchFamily="34" charset="0"/>
            </a:endParaRP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dirty="0" smtClean="0">
                <a:cs typeface="Arial" pitchFamily="34" charset="0"/>
              </a:rPr>
              <a:t>L’</a:t>
            </a:r>
            <a:r>
              <a:rPr lang="it-IT" sz="800" b="1" dirty="0" err="1" smtClean="0">
                <a:cs typeface="Arial" pitchFamily="34" charset="0"/>
              </a:rPr>
              <a:t>Internal</a:t>
            </a:r>
            <a:r>
              <a:rPr lang="it-IT" sz="800" b="1" dirty="0" smtClean="0">
                <a:cs typeface="Arial" pitchFamily="34" charset="0"/>
              </a:rPr>
              <a:t> Auditing come contributo alla </a:t>
            </a:r>
            <a:r>
              <a:rPr lang="it-IT" sz="800" b="1" dirty="0" err="1" smtClean="0">
                <a:cs typeface="Arial" pitchFamily="34" charset="0"/>
              </a:rPr>
              <a:t>governance</a:t>
            </a:r>
            <a:r>
              <a:rPr lang="it-IT" sz="800" b="1" dirty="0" smtClean="0">
                <a:cs typeface="Arial" pitchFamily="34" charset="0"/>
              </a:rPr>
              <a:t> degli Enti</a:t>
            </a:r>
          </a:p>
          <a:p>
            <a:pPr marL="361950"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Dott. </a:t>
            </a:r>
            <a:r>
              <a:rPr lang="it-IT" sz="800" b="1" i="1" dirty="0" err="1" smtClean="0">
                <a:solidFill>
                  <a:srgbClr val="72A1D0"/>
                </a:solidFill>
                <a:cs typeface="Arial" pitchFamily="34" charset="0"/>
              </a:rPr>
              <a:t>ssa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Carolyn </a:t>
            </a:r>
            <a:r>
              <a:rPr lang="it-IT" sz="800" b="1" i="1" dirty="0" err="1" smtClean="0">
                <a:solidFill>
                  <a:srgbClr val="72A1D0"/>
                </a:solidFill>
                <a:cs typeface="Arial" pitchFamily="34" charset="0"/>
              </a:rPr>
              <a:t>Dittmeier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(Responsabile Controllo interno Poste Italiane S.p.A.; Presidente ECIIA)</a:t>
            </a:r>
          </a:p>
          <a:p>
            <a:pPr marL="361950"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800" b="1" i="1" dirty="0" smtClean="0">
              <a:solidFill>
                <a:srgbClr val="72A1D0"/>
              </a:solidFill>
              <a:cs typeface="Arial" pitchFamily="34" charset="0"/>
            </a:endParaRP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dirty="0" smtClean="0"/>
              <a:t>Pianificazione e controllo nel processo degli approvvigionamenti pubblici: il contributo di </a:t>
            </a:r>
            <a:r>
              <a:rPr lang="it-IT" sz="800" b="1" dirty="0" err="1" smtClean="0"/>
              <a:t>Consip</a:t>
            </a:r>
            <a:endParaRPr lang="it-IT" sz="800" dirty="0" smtClean="0"/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dirty="0" smtClean="0">
                <a:cs typeface="Arial" pitchFamily="34" charset="0"/>
              </a:rPr>
              <a:t>			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Ing. Stefano Tremolanti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(Direttore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DAPA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- Direzione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Acquisti  </a:t>
            </a:r>
            <a:r>
              <a:rPr lang="it-IT" sz="800" b="1" i="1" dirty="0" err="1" smtClean="0">
                <a:solidFill>
                  <a:srgbClr val="72A1D0"/>
                </a:solidFill>
                <a:cs typeface="Arial" pitchFamily="34" charset="0"/>
              </a:rPr>
              <a:t>Consip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S.p.A.) </a:t>
            </a: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endParaRPr lang="it-IT" sz="800" b="1" dirty="0" smtClean="0">
              <a:cs typeface="Arial" pitchFamily="34" charset="0"/>
            </a:endParaRP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dirty="0" smtClean="0">
                <a:cs typeface="Arial" pitchFamily="34" charset="0"/>
              </a:rPr>
              <a:t>Le metodologie di </a:t>
            </a:r>
            <a:r>
              <a:rPr lang="it-IT" sz="800" b="1" dirty="0" err="1" smtClean="0">
                <a:cs typeface="Arial" pitchFamily="34" charset="0"/>
              </a:rPr>
              <a:t>audit</a:t>
            </a:r>
            <a:r>
              <a:rPr lang="it-IT" sz="800" b="1" dirty="0" smtClean="0">
                <a:cs typeface="Arial" pitchFamily="34" charset="0"/>
              </a:rPr>
              <a:t> interno nel Sistema dei controlli  della Pubblica Amministrazione</a:t>
            </a: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Dott. Stefano Crociata (Direttore Centrale </a:t>
            </a:r>
            <a:r>
              <a:rPr lang="it-IT" sz="800" b="1" i="1" dirty="0" err="1" smtClean="0">
                <a:solidFill>
                  <a:srgbClr val="72A1D0"/>
                </a:solidFill>
                <a:cs typeface="Arial" pitchFamily="34" charset="0"/>
              </a:rPr>
              <a:t>Audit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e Sicurezza Agenzia delle Entrate) </a:t>
            </a: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endParaRPr lang="it-IT" sz="800" b="1" dirty="0" smtClean="0">
              <a:cs typeface="Arial" pitchFamily="34" charset="0"/>
            </a:endParaRP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dirty="0" smtClean="0">
                <a:cs typeface="Arial" pitchFamily="34" charset="0"/>
              </a:rPr>
              <a:t>Governo e controllo dei rischi della finanza strutturata</a:t>
            </a: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Prof. Paolo De Angelis (Professore Ordinario Sapienza Università di Roma) </a:t>
            </a: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endParaRPr lang="it-IT" sz="800" b="1" dirty="0" smtClean="0">
              <a:cs typeface="Arial" pitchFamily="34" charset="0"/>
            </a:endParaRP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dirty="0" smtClean="0">
                <a:cs typeface="Arial" pitchFamily="34" charset="0"/>
              </a:rPr>
              <a:t>Il Sistema di controllo interno nelle Agenzie pubbliche</a:t>
            </a: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Ing. Marco Cima (Direttore Amministrazione, Finanza e Controllo Agenzia del Demanio)</a:t>
            </a:r>
          </a:p>
          <a:p>
            <a:pPr marL="361950">
              <a:tabLst>
                <a:tab pos="266700" algn="l"/>
                <a:tab pos="357188" algn="l"/>
                <a:tab pos="361950" algn="l"/>
              </a:tabLst>
              <a:defRPr/>
            </a:pPr>
            <a:endParaRPr lang="it-IT" sz="300" b="1" dirty="0" smtClean="0"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300" b="1" i="1" dirty="0" smtClean="0">
                <a:solidFill>
                  <a:srgbClr val="72A1D0"/>
                </a:solidFill>
                <a:cs typeface="Arial" pitchFamily="34" charset="0"/>
              </a:rPr>
              <a:t>                                                </a:t>
            </a:r>
            <a:endParaRPr lang="it-IT" sz="800" b="1" i="1" dirty="0" smtClean="0">
              <a:solidFill>
                <a:srgbClr val="72A1D0"/>
              </a:solidFill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800" b="1" dirty="0" smtClean="0">
                <a:cs typeface="Arial" pitchFamily="34" charset="0"/>
              </a:rPr>
              <a:t>	</a:t>
            </a:r>
            <a:r>
              <a:rPr lang="it-IT" sz="800" dirty="0" smtClean="0">
                <a:cs typeface="Arial" pitchFamily="34" charset="0"/>
              </a:rPr>
              <a:t>  13,30</a:t>
            </a:r>
            <a:r>
              <a:rPr lang="it-IT" sz="800" b="1" dirty="0" smtClean="0">
                <a:cs typeface="Arial" pitchFamily="34" charset="0"/>
              </a:rPr>
              <a:t>    Chiusura del Convegno: 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On. Dario </a:t>
            </a:r>
            <a:r>
              <a:rPr lang="it-IT" sz="800" b="1" i="1" dirty="0" err="1" smtClean="0">
                <a:solidFill>
                  <a:srgbClr val="72A1D0"/>
                </a:solidFill>
                <a:cs typeface="Arial" pitchFamily="34" charset="0"/>
              </a:rPr>
              <a:t>Antoniozzi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(Presidente Comitato Scientifico Fondazione </a:t>
            </a:r>
            <a:r>
              <a:rPr lang="it-IT" sz="800" b="1" i="1" dirty="0" err="1" smtClean="0">
                <a:solidFill>
                  <a:srgbClr val="72A1D0"/>
                </a:solidFill>
                <a:cs typeface="Arial" pitchFamily="34" charset="0"/>
              </a:rPr>
              <a:t>Lab</a:t>
            </a:r>
            <a:r>
              <a:rPr lang="it-IT" sz="800" b="1" i="1" dirty="0" smtClean="0">
                <a:solidFill>
                  <a:srgbClr val="72A1D0"/>
                </a:solidFill>
                <a:cs typeface="Arial" pitchFamily="34" charset="0"/>
              </a:rPr>
              <a:t> PA)</a:t>
            </a: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800" b="1" i="1" dirty="0" smtClean="0">
              <a:solidFill>
                <a:srgbClr val="72A1D0"/>
              </a:solidFill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300" b="1" i="1" dirty="0" smtClean="0">
              <a:solidFill>
                <a:srgbClr val="72A1D0"/>
              </a:solidFill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300" dirty="0"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300" dirty="0"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300" b="1" dirty="0" smtClean="0">
                <a:cs typeface="Arial" pitchFamily="34" charset="0"/>
              </a:rPr>
              <a:t>		</a:t>
            </a:r>
          </a:p>
          <a:p>
            <a:pPr>
              <a:defRPr/>
            </a:pPr>
            <a:r>
              <a:rPr lang="it-IT" sz="300" b="1" dirty="0" smtClean="0">
                <a:cs typeface="Arial" pitchFamily="34" charset="0"/>
              </a:rPr>
              <a:t>               </a:t>
            </a:r>
            <a:endParaRPr lang="it-IT" sz="300" b="1" dirty="0">
              <a:cs typeface="Arial" pitchFamily="34" charset="0"/>
            </a:endParaRPr>
          </a:p>
          <a:p>
            <a:pPr marL="361950">
              <a:defRPr/>
            </a:pPr>
            <a:endParaRPr lang="it-IT" sz="800" b="1" i="1" dirty="0">
              <a:solidFill>
                <a:srgbClr val="72A1D0"/>
              </a:solidFill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300" b="1" i="1" dirty="0">
              <a:solidFill>
                <a:srgbClr val="72A1D0"/>
              </a:solidFill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300" b="1" i="1" dirty="0">
                <a:cs typeface="Arial" pitchFamily="34" charset="0"/>
              </a:rPr>
              <a:t>			</a:t>
            </a: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r>
              <a:rPr lang="it-IT" sz="700" i="1" dirty="0">
                <a:cs typeface="Arial" pitchFamily="34" charset="0"/>
              </a:rPr>
              <a:t>		</a:t>
            </a:r>
            <a:r>
              <a:rPr lang="it-IT" sz="700" i="1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	</a:t>
            </a:r>
            <a:endParaRPr lang="it-IT" sz="700" i="1" dirty="0">
              <a:solidFill>
                <a:schemeClr val="bg2"/>
              </a:solidFill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800" b="1" dirty="0"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800" b="1" i="1" dirty="0">
              <a:solidFill>
                <a:schemeClr val="bg2"/>
              </a:solidFill>
              <a:cs typeface="Arial" pitchFamily="34" charset="0"/>
            </a:endParaRPr>
          </a:p>
          <a:p>
            <a:pPr>
              <a:tabLst>
                <a:tab pos="0" algn="l"/>
                <a:tab pos="266700" algn="l"/>
                <a:tab pos="357188" algn="l"/>
                <a:tab pos="361950" algn="l"/>
              </a:tabLst>
              <a:defRPr/>
            </a:pPr>
            <a:endParaRPr lang="it-IT" sz="800" b="1" dirty="0">
              <a:cs typeface="Arial" pitchFamily="34" charset="0"/>
            </a:endParaRPr>
          </a:p>
        </p:txBody>
      </p:sp>
      <p:sp>
        <p:nvSpPr>
          <p:cNvPr id="2081" name="Rectangle 4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83" name="Picture 720"/>
          <p:cNvPicPr>
            <a:picLocks noChangeAspect="1" noChangeArrowheads="1"/>
          </p:cNvPicPr>
          <p:nvPr/>
        </p:nvPicPr>
        <p:blipFill>
          <a:blip r:embed="rId14" cstate="print"/>
          <a:srcRect l="4633" t="3648" r="5960" b="7155"/>
          <a:stretch>
            <a:fillRect/>
          </a:stretch>
        </p:blipFill>
        <p:spPr bwMode="auto">
          <a:xfrm>
            <a:off x="214290" y="9239280"/>
            <a:ext cx="642942" cy="53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69"/>
          <p:cNvSpPr>
            <a:spLocks noChangeArrowheads="1"/>
          </p:cNvSpPr>
          <p:nvPr/>
        </p:nvSpPr>
        <p:spPr bwMode="auto">
          <a:xfrm>
            <a:off x="0" y="1309662"/>
            <a:ext cx="6858000" cy="935037"/>
          </a:xfrm>
          <a:prstGeom prst="rect">
            <a:avLst/>
          </a:prstGeom>
          <a:solidFill>
            <a:srgbClr val="C4CCB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  <p:sp>
        <p:nvSpPr>
          <p:cNvPr id="1030" name="Rectangle 80"/>
          <p:cNvSpPr>
            <a:spLocks noChangeArrowheads="1"/>
          </p:cNvSpPr>
          <p:nvPr/>
        </p:nvSpPr>
        <p:spPr bwMode="auto">
          <a:xfrm>
            <a:off x="44450" y="1341983"/>
            <a:ext cx="6813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it-IT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Book" pitchFamily="34" charset="0"/>
                <a:cs typeface="Arial" pitchFamily="34" charset="0"/>
              </a:rPr>
              <a:t>VERSO UN NUOVO SISTEMA DEI CONTROLLI NELLA PA</a:t>
            </a:r>
            <a:endParaRPr lang="it-IT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039" name="Rectangle 167"/>
          <p:cNvSpPr>
            <a:spLocks noChangeArrowheads="1"/>
          </p:cNvSpPr>
          <p:nvPr/>
        </p:nvSpPr>
        <p:spPr bwMode="auto">
          <a:xfrm>
            <a:off x="0" y="1738290"/>
            <a:ext cx="68580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2087" name="Line 981"/>
          <p:cNvSpPr>
            <a:spLocks noChangeShapeType="1"/>
          </p:cNvSpPr>
          <p:nvPr/>
        </p:nvSpPr>
        <p:spPr bwMode="auto">
          <a:xfrm flipV="1">
            <a:off x="5202237" y="2646350"/>
            <a:ext cx="1628775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2090" name="Picture 46" descr="http://stliq.com/c/ls/f/fa/12275788_la-banca-popolare-del-ottiene-il-via-libera-da-banca-italia-0.png"/>
          <p:cNvPicPr>
            <a:picLocks noChangeAspect="1" noChangeArrowheads="1"/>
          </p:cNvPicPr>
          <p:nvPr/>
        </p:nvPicPr>
        <p:blipFill>
          <a:blip r:embed="rId15" cstate="print"/>
          <a:srcRect b="27715"/>
          <a:stretch>
            <a:fillRect/>
          </a:stretch>
        </p:blipFill>
        <p:spPr bwMode="auto">
          <a:xfrm>
            <a:off x="921420" y="9214172"/>
            <a:ext cx="1153339" cy="54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1" name="Picture 47" descr="C:\Users\User-1\Desktop\GMG\LOGHI\GMG\GMG-medio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4290" y="8382024"/>
            <a:ext cx="714380" cy="44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ectangle 57"/>
          <p:cNvSpPr>
            <a:spLocks noChangeArrowheads="1"/>
          </p:cNvSpPr>
          <p:nvPr/>
        </p:nvSpPr>
        <p:spPr bwMode="auto">
          <a:xfrm>
            <a:off x="2143116" y="2166918"/>
            <a:ext cx="457203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it-IT" dirty="0">
              <a:solidFill>
                <a:srgbClr val="FF0000"/>
              </a:solidFill>
              <a:latin typeface="Franklin Gothic Demi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  <a:defRPr/>
            </a:pPr>
            <a:r>
              <a:rPr lang="it-IT" sz="1200" dirty="0">
                <a:solidFill>
                  <a:srgbClr val="FF0000"/>
                </a:solidFill>
                <a:latin typeface="Franklin Gothic Demi" pitchFamily="34" charset="0"/>
                <a:cs typeface="Arial" pitchFamily="34" charset="0"/>
              </a:rPr>
              <a:t>Sotto l’Alto Patronato del Presidente della </a:t>
            </a:r>
            <a:r>
              <a:rPr lang="it-IT" sz="1200" dirty="0" smtClean="0">
                <a:solidFill>
                  <a:srgbClr val="FF0000"/>
                </a:solidFill>
                <a:latin typeface="Franklin Gothic Demi" pitchFamily="34" charset="0"/>
                <a:cs typeface="Arial" pitchFamily="34" charset="0"/>
              </a:rPr>
              <a:t>Repubblica</a:t>
            </a:r>
          </a:p>
          <a:p>
            <a:pPr>
              <a:lnSpc>
                <a:spcPts val="1200"/>
              </a:lnSpc>
              <a:defRPr/>
            </a:pPr>
            <a:endParaRPr lang="it-IT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0" y="7524768"/>
            <a:ext cx="2143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smtClean="0">
                <a:solidFill>
                  <a:schemeClr val="bg1"/>
                </a:solidFill>
              </a:rPr>
              <a:t>E’ prevista la presenza delle  principali testate giornalistiche e la ripresa televisiva dell’evento</a:t>
            </a:r>
            <a:endParaRPr lang="it-IT" sz="800" dirty="0">
              <a:solidFill>
                <a:schemeClr val="bg1"/>
              </a:solidFill>
            </a:endParaRPr>
          </a:p>
        </p:txBody>
      </p:sp>
      <p:cxnSp>
        <p:nvCxnSpPr>
          <p:cNvPr id="67" name="Connettore 1 66"/>
          <p:cNvCxnSpPr/>
          <p:nvPr/>
        </p:nvCxnSpPr>
        <p:spPr>
          <a:xfrm>
            <a:off x="2214554" y="9239280"/>
            <a:ext cx="4643446" cy="1588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1439641" y="4491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7429528" y="1881166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214290" y="1738290"/>
            <a:ext cx="6357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Medium" pitchFamily="34" charset="0"/>
              </a:rPr>
              <a:t>Per una PA motore dello sviluppo del Paese </a:t>
            </a:r>
            <a:endParaRPr lang="it-IT" sz="2000" dirty="0">
              <a:solidFill>
                <a:schemeClr val="tx2">
                  <a:lumMod val="50000"/>
                  <a:lumOff val="50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51" name="Picture 9" descr="ITALREVI_totale-piccolo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445224" y="9489504"/>
            <a:ext cx="1224136" cy="2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Rettangolo 52"/>
          <p:cNvSpPr/>
          <p:nvPr/>
        </p:nvSpPr>
        <p:spPr>
          <a:xfrm>
            <a:off x="1988840" y="9286180"/>
            <a:ext cx="19442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3891</TotalTime>
  <Words>106</Words>
  <Application>Microsoft Office PowerPoint</Application>
  <PresentationFormat>A4 (21x29,7 cm)</PresentationFormat>
  <Paragraphs>98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Struttura predefinita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stramigioli</dc:creator>
  <cp:lastModifiedBy>Piccinini</cp:lastModifiedBy>
  <cp:revision>427</cp:revision>
  <dcterms:created xsi:type="dcterms:W3CDTF">2010-02-08T16:08:40Z</dcterms:created>
  <dcterms:modified xsi:type="dcterms:W3CDTF">2012-02-13T12:25:56Z</dcterms:modified>
</cp:coreProperties>
</file>